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148" y="1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3864" y="394914"/>
            <a:ext cx="4347209" cy="129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rgbClr val="0096DA"/>
                </a:solidFill>
                <a:latin typeface="Myriad Pro Cond"/>
                <a:cs typeface="Myriad Pro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3552" y="3423158"/>
            <a:ext cx="6695744" cy="687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6650" y="241300"/>
            <a:ext cx="4724400" cy="18081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3479"/>
              </a:lnSpc>
              <a:spcBef>
                <a:spcPts val="100"/>
              </a:spcBef>
            </a:pPr>
            <a:r>
              <a:rPr lang="ru-RU" sz="2800" spc="30" dirty="0"/>
              <a:t>Страховая</a:t>
            </a:r>
            <a:r>
              <a:rPr lang="ru-RU" sz="2800" spc="100" dirty="0"/>
              <a:t> </a:t>
            </a:r>
            <a:r>
              <a:rPr lang="ru-RU" sz="2800" spc="50" dirty="0"/>
              <a:t>пенсия</a:t>
            </a:r>
            <a:br>
              <a:rPr lang="ru-RU" sz="2800" spc="50" dirty="0"/>
            </a:br>
            <a:r>
              <a:rPr lang="ru-RU" sz="2800" spc="25" dirty="0"/>
              <a:t>по </a:t>
            </a:r>
            <a:r>
              <a:rPr lang="ru-RU" sz="2800" spc="25" dirty="0" smtClean="0"/>
              <a:t>старости неработающих</a:t>
            </a:r>
            <a:r>
              <a:rPr lang="ru-RU" sz="2800" spc="40" dirty="0" smtClean="0"/>
              <a:t>  </a:t>
            </a:r>
            <a:r>
              <a:rPr lang="ru-RU" sz="2800" spc="45" dirty="0"/>
              <a:t>пенсионеров</a:t>
            </a:r>
            <a:r>
              <a:rPr lang="ru-RU" sz="2800" spc="95" dirty="0"/>
              <a:t> </a:t>
            </a:r>
            <a:r>
              <a:rPr lang="ru-RU" sz="2800" spc="95" dirty="0" smtClean="0"/>
              <a:t>в 2019 году</a:t>
            </a:r>
            <a:endParaRPr sz="2800" spc="45" dirty="0"/>
          </a:p>
        </p:txBody>
      </p:sp>
      <p:sp>
        <p:nvSpPr>
          <p:cNvPr id="3" name="object 3"/>
          <p:cNvSpPr txBox="1"/>
          <p:nvPr/>
        </p:nvSpPr>
        <p:spPr>
          <a:xfrm>
            <a:off x="501650" y="1765300"/>
            <a:ext cx="6595109" cy="1681871"/>
          </a:xfrm>
          <a:prstGeom prst="rect">
            <a:avLst/>
          </a:prstGeom>
        </p:spPr>
        <p:txBody>
          <a:bodyPr vert="horz" wrap="square" lIns="0" tIns="294005" rIns="0" bIns="0" rtlCol="0">
            <a:spAutoFit/>
          </a:bodyPr>
          <a:lstStyle/>
          <a:p>
            <a:pPr marL="12700" marR="5080" indent="281305" algn="just">
              <a:lnSpc>
                <a:spcPct val="100000"/>
              </a:lnSpc>
              <a:spcBef>
                <a:spcPts val="1005"/>
              </a:spcBef>
            </a:pPr>
            <a:r>
              <a:rPr sz="1500" i="1" spc="-5" dirty="0" err="1" smtClean="0">
                <a:solidFill>
                  <a:srgbClr val="58595B"/>
                </a:solidFill>
                <a:latin typeface="Myriad Pro"/>
                <a:cs typeface="Myriad Pro"/>
              </a:rPr>
              <a:t>Страховая</a:t>
            </a:r>
            <a:r>
              <a:rPr sz="1500" i="1" spc="-5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пенсия по </a:t>
            </a:r>
            <a:r>
              <a:rPr sz="1500" i="1" dirty="0" err="1">
                <a:solidFill>
                  <a:srgbClr val="58595B"/>
                </a:solidFill>
                <a:latin typeface="Myriad Pro"/>
                <a:cs typeface="Myriad Pro"/>
              </a:rPr>
              <a:t>старости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 err="1" smtClean="0">
                <a:solidFill>
                  <a:srgbClr val="58595B"/>
                </a:solidFill>
                <a:latin typeface="Myriad Pro"/>
                <a:cs typeface="Myriad Pro"/>
              </a:rPr>
              <a:t>неработающим</a:t>
            </a:r>
            <a:r>
              <a:rPr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пенсионерам с 1 января  2019 года </a:t>
            </a:r>
            <a:r>
              <a:rPr sz="1500" i="1" spc="-5" dirty="0" err="1">
                <a:solidFill>
                  <a:srgbClr val="58595B"/>
                </a:solidFill>
                <a:latin typeface="Myriad Pro"/>
                <a:cs typeface="Myriad Pro"/>
              </a:rPr>
              <a:t>будет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spc="-5" dirty="0" err="1" smtClean="0">
                <a:solidFill>
                  <a:srgbClr val="58595B"/>
                </a:solidFill>
                <a:latin typeface="Myriad Pro"/>
                <a:cs typeface="Myriad Pro"/>
              </a:rPr>
              <a:t>проиндексирована</a:t>
            </a:r>
            <a:r>
              <a:rPr sz="1500" i="1" spc="-5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 err="1" smtClean="0">
                <a:solidFill>
                  <a:srgbClr val="58595B"/>
                </a:solidFill>
                <a:latin typeface="Myriad Pro"/>
                <a:cs typeface="Myriad Pro"/>
              </a:rPr>
              <a:t>на</a:t>
            </a:r>
            <a:r>
              <a:rPr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7,05%. Средний размер 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страховой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пенсии  по старости для неработающих пенсионеров 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будет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увеличен на 1000</a:t>
            </a:r>
            <a:r>
              <a:rPr sz="1500" i="1" spc="-50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 err="1" smtClean="0">
                <a:solidFill>
                  <a:srgbClr val="58595B"/>
                </a:solidFill>
                <a:latin typeface="Myriad Pro"/>
                <a:cs typeface="Myriad Pro"/>
              </a:rPr>
              <a:t>рублей</a:t>
            </a:r>
            <a:r>
              <a:rPr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.</a:t>
            </a:r>
            <a:r>
              <a:rPr lang="ru-RU" sz="1500" i="1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spc="-20" smtClean="0">
                <a:solidFill>
                  <a:srgbClr val="58595B"/>
                </a:solidFill>
                <a:latin typeface="Myriad Pro"/>
                <a:cs typeface="Myriad Pro"/>
              </a:rPr>
              <a:t>Точный</a:t>
            </a:r>
            <a:r>
              <a:rPr sz="1500" i="1" spc="-20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размер 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будущей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пенсии у </a:t>
            </a:r>
            <a:r>
              <a:rPr sz="1500" i="1" spc="-5" dirty="0">
                <a:solidFill>
                  <a:srgbClr val="58595B"/>
                </a:solidFill>
                <a:latin typeface="Myriad Pro"/>
                <a:cs typeface="Myriad Pro"/>
              </a:rPr>
              <a:t>каждого индивидуален, </a:t>
            </a:r>
            <a:r>
              <a:rPr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lang="ru-RU" sz="1500" i="1" dirty="0" smtClean="0">
                <a:solidFill>
                  <a:srgbClr val="58595B"/>
                </a:solidFill>
                <a:latin typeface="Myriad Pro"/>
                <a:cs typeface="Myriad Pro"/>
              </a:rPr>
              <a:t>так </a:t>
            </a:r>
            <a:r>
              <a:rPr sz="1500" i="1" spc="-5" dirty="0" err="1" smtClean="0">
                <a:solidFill>
                  <a:srgbClr val="58595B"/>
                </a:solidFill>
                <a:latin typeface="Myriad Pro"/>
                <a:cs typeface="Myriad Pro"/>
              </a:rPr>
              <a:t>как</a:t>
            </a:r>
            <a:r>
              <a:rPr sz="1500" i="1" spc="-5" dirty="0" smtClean="0">
                <a:solidFill>
                  <a:srgbClr val="58595B"/>
                </a:solidFill>
                <a:latin typeface="Myriad Pro"/>
                <a:cs typeface="Myriad Pro"/>
              </a:rPr>
              <a:t>  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рассчитывается от ее </a:t>
            </a:r>
            <a:r>
              <a:rPr sz="1500" i="1" dirty="0" err="1">
                <a:solidFill>
                  <a:srgbClr val="58595B"/>
                </a:solidFill>
                <a:latin typeface="Myriad Pro"/>
                <a:cs typeface="Myriad Pro"/>
              </a:rPr>
              <a:t>текущего</a:t>
            </a:r>
            <a:r>
              <a:rPr sz="1500" i="1" spc="-15" dirty="0">
                <a:solidFill>
                  <a:srgbClr val="58595B"/>
                </a:solidFill>
                <a:latin typeface="Myriad Pro"/>
                <a:cs typeface="Myriad Pro"/>
              </a:rPr>
              <a:t> </a:t>
            </a:r>
            <a:r>
              <a:rPr lang="ru-RU" sz="1500" i="1" spc="-15" dirty="0" err="1" smtClean="0">
                <a:solidFill>
                  <a:srgbClr val="58595B"/>
                </a:solidFill>
                <a:latin typeface="Myriad Pro"/>
                <a:cs typeface="Myriad Pro"/>
              </a:rPr>
              <a:t>зна</a:t>
            </a:r>
            <a:r>
              <a:rPr sz="1500" i="1" dirty="0" err="1" smtClean="0">
                <a:solidFill>
                  <a:srgbClr val="58595B"/>
                </a:solidFill>
                <a:latin typeface="Myriad Pro"/>
                <a:cs typeface="Myriad Pro"/>
              </a:rPr>
              <a:t>чения</a:t>
            </a:r>
            <a:r>
              <a:rPr sz="1500" i="1" dirty="0">
                <a:solidFill>
                  <a:srgbClr val="58595B"/>
                </a:solidFill>
                <a:latin typeface="Myriad Pro"/>
                <a:cs typeface="Myriad Pro"/>
              </a:rPr>
              <a:t>.</a:t>
            </a:r>
            <a:endParaRPr sz="1500" dirty="0">
              <a:latin typeface="Myriad Pro"/>
              <a:cs typeface="Myriad Pr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387167"/>
              </p:ext>
            </p:extLst>
          </p:nvPr>
        </p:nvGraphicFramePr>
        <p:xfrm>
          <a:off x="433552" y="3423158"/>
          <a:ext cx="6689090" cy="6904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6310"/>
                <a:gridCol w="2240915"/>
                <a:gridCol w="2221865"/>
              </a:tblGrid>
              <a:tr h="868699">
                <a:tc gridSpan="3">
                  <a:txBody>
                    <a:bodyPr/>
                    <a:lstStyle/>
                    <a:p>
                      <a:pPr marL="560705" marR="548640" indent="245110">
                        <a:lnSpc>
                          <a:spcPts val="1900"/>
                        </a:lnSpc>
                        <a:spcBef>
                          <a:spcPts val="140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В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таблице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ниже можно наглядно увидеть, 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как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именно  увеличится страховая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пенсия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неработающих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пенсионеров</a:t>
                      </a:r>
                      <a:endParaRPr sz="1600" dirty="0">
                        <a:latin typeface="Myriad Pro"/>
                        <a:cs typeface="Myriad Pro"/>
                      </a:endParaRPr>
                    </a:p>
                  </a:txBody>
                  <a:tcPr marL="0" marR="0" marT="17780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0685">
                <a:tc>
                  <a:txBody>
                    <a:bodyPr/>
                    <a:lstStyle/>
                    <a:p>
                      <a:pPr marL="310515" marR="317500" indent="177165">
                        <a:lnSpc>
                          <a:spcPts val="1600"/>
                        </a:lnSpc>
                        <a:spcBef>
                          <a:spcPts val="79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Размер </a:t>
                      </a:r>
                      <a:r>
                        <a:rPr sz="1200" b="1" dirty="0" err="1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пенсий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</a:br>
                      <a:r>
                        <a:rPr sz="1200" b="1" dirty="0" err="1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на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31 </a:t>
                      </a:r>
                      <a:r>
                        <a:rPr sz="1200" b="1" spc="-5" dirty="0" err="1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декабря</a:t>
                      </a:r>
                      <a:r>
                        <a:rPr sz="1200" b="1" spc="-8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2018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г.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10033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/>
                    </a:solidFill>
                  </a:tcPr>
                </a:tc>
                <a:tc>
                  <a:txBody>
                    <a:bodyPr/>
                    <a:lstStyle/>
                    <a:p>
                      <a:pPr marL="422275" marR="415290" indent="80010" algn="ctr">
                        <a:lnSpc>
                          <a:spcPts val="1600"/>
                        </a:lnSpc>
                        <a:spcBef>
                          <a:spcPts val="800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Размер </a:t>
                      </a:r>
                      <a:r>
                        <a:rPr sz="1200" b="1" dirty="0" err="1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пенсий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/>
                      </a:r>
                      <a:b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</a:br>
                      <a:r>
                        <a:rPr sz="1200" b="1" dirty="0" err="1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на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 </a:t>
                      </a:r>
                      <a:r>
                        <a:rPr sz="1200" b="1" spc="-5" dirty="0" err="1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января</a:t>
                      </a:r>
                      <a:r>
                        <a:rPr sz="1200" b="1" spc="-8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2019</a:t>
                      </a: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г.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10160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/>
                    </a:solidFill>
                  </a:tcPr>
                </a:tc>
                <a:tc>
                  <a:txBody>
                    <a:bodyPr/>
                    <a:lstStyle/>
                    <a:p>
                      <a:pPr marL="451484" marR="425450" indent="172720">
                        <a:lnSpc>
                          <a:spcPts val="1600"/>
                        </a:lnSpc>
                        <a:spcBef>
                          <a:spcPts val="81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Увеличение  размера</a:t>
                      </a:r>
                      <a:r>
                        <a:rPr sz="1200" b="1" spc="-7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пенсий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10287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/>
                    </a:solidFill>
                  </a:tcPr>
                </a:tc>
              </a:tr>
              <a:tr h="330682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8382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423,00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850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423,00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8636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7002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6985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493,50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88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493,50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60845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8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397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8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564,00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1587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564,00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7145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6989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9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762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9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634,50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88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634,50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016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60845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10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4604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10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705,00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587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705,00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7145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7002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762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11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775,50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95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775,50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60845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12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4604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12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846,00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651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846,00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60305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13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8255" marB="0">
                    <a:lnR w="381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13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916,50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952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916,50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0795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516750">
                <a:tc>
                  <a:txBody>
                    <a:bodyPr/>
                    <a:lstStyle/>
                    <a:p>
                      <a:pPr marR="6350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средняя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страховая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пенсия</a:t>
                      </a:r>
                      <a:endParaRPr sz="1100" dirty="0">
                        <a:latin typeface="Myriad Pro"/>
                        <a:cs typeface="Myriad Pro"/>
                      </a:endParaRPr>
                    </a:p>
                    <a:p>
                      <a:pPr marR="698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14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414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65405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/>
                    </a:solidFill>
                  </a:tcPr>
                </a:tc>
                <a:tc>
                  <a:txBody>
                    <a:bodyPr/>
                    <a:lstStyle/>
                    <a:p>
                      <a:pPr marL="687070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15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430,19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4986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016,19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14986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6DA"/>
                    </a:solidFill>
                  </a:tcPr>
                </a:tc>
              </a:tr>
              <a:tr h="262540">
                <a:tc>
                  <a:txBody>
                    <a:bodyPr/>
                    <a:lstStyle/>
                    <a:p>
                      <a:pPr marR="6985" algn="ctr">
                        <a:lnSpc>
                          <a:spcPts val="1625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15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39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16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057,50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5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057,50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59118">
                <a:tc>
                  <a:txBody>
                    <a:bodyPr/>
                    <a:lstStyle/>
                    <a:p>
                      <a:pPr marR="6985" algn="ctr">
                        <a:lnSpc>
                          <a:spcPts val="156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16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57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17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128,00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85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128,00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ts val="152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17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53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18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198,50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45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198,50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59130">
                <a:tc>
                  <a:txBody>
                    <a:bodyPr/>
                    <a:lstStyle/>
                    <a:p>
                      <a:pPr marR="6985" algn="ctr">
                        <a:lnSpc>
                          <a:spcPts val="159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18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0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19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269,00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1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269,00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ts val="155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19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56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20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339,50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57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339,50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59130">
                <a:tc>
                  <a:txBody>
                    <a:bodyPr/>
                    <a:lstStyle/>
                    <a:p>
                      <a:pPr marR="6985" algn="ctr">
                        <a:lnSpc>
                          <a:spcPts val="162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20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21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410,00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39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410,00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ts val="158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59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22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480,50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0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480,50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35013">
                <a:tc>
                  <a:txBody>
                    <a:bodyPr/>
                    <a:lstStyle/>
                    <a:p>
                      <a:pPr marR="6985" algn="ctr">
                        <a:lnSpc>
                          <a:spcPts val="1645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22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6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23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551,00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70"/>
                        </a:lnSpc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551,00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23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4604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24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621,50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587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621,50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7780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  <a:tr h="259118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24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23495" marB="0"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25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692,00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2476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692,00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26034" marB="0">
                    <a:lnL w="38100">
                      <a:solidFill>
                        <a:srgbClr val="FFFFFF"/>
                      </a:solidFill>
                      <a:prstDash val="solid"/>
                    </a:lnL>
                  </a:tcPr>
                </a:tc>
              </a:tr>
              <a:tr h="245376"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25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000</a:t>
                      </a:r>
                      <a:endParaRPr sz="1400">
                        <a:latin typeface="Myriad Pro"/>
                        <a:cs typeface="Myriad Pro"/>
                      </a:endParaRPr>
                    </a:p>
                  </a:txBody>
                  <a:tcPr marL="0" marR="0" marT="18415" marB="0"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726440" algn="r">
                        <a:lnSpc>
                          <a:spcPts val="1675"/>
                        </a:lnSpc>
                        <a:spcBef>
                          <a:spcPts val="15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26</a:t>
                      </a:r>
                      <a:r>
                        <a:rPr sz="1400" b="1" spc="-100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762,50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1968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0096DA">
                        <a:alpha val="8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664"/>
                        </a:lnSpc>
                        <a:spcBef>
                          <a:spcPts val="165"/>
                        </a:spcBef>
                      </a:pP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1</a:t>
                      </a:r>
                      <a:r>
                        <a:rPr sz="1400" b="1" spc="-5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400" b="1" dirty="0">
                          <a:solidFill>
                            <a:srgbClr val="58595B"/>
                          </a:solidFill>
                          <a:latin typeface="Myriad Pro"/>
                          <a:cs typeface="Myriad Pro"/>
                        </a:rPr>
                        <a:t>762,50</a:t>
                      </a:r>
                      <a:endParaRPr sz="1400" dirty="0">
                        <a:latin typeface="Myriad Pro"/>
                        <a:cs typeface="Myriad Pro"/>
                      </a:endParaRPr>
                    </a:p>
                  </a:txBody>
                  <a:tcPr marL="0" marR="0" marT="20955" marB="0">
                    <a:lnL w="38100">
                      <a:solidFill>
                        <a:srgbClr val="FFFFFF"/>
                      </a:solidFill>
                      <a:prstDash val="solid"/>
                    </a:lnL>
                    <a:solidFill>
                      <a:srgbClr val="0096DA">
                        <a:alpha val="899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668337" y="412765"/>
            <a:ext cx="1738718" cy="15291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186</Words>
  <Application>Microsoft Office PowerPoint</Application>
  <PresentationFormat>Произвольный</PresentationFormat>
  <Paragraphs>67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Страховая пенсия по старости неработающих  пенсионеров в 2019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057000-01033</cp:lastModifiedBy>
  <cp:revision>3</cp:revision>
  <dcterms:created xsi:type="dcterms:W3CDTF">2018-12-20T07:18:34Z</dcterms:created>
  <dcterms:modified xsi:type="dcterms:W3CDTF">2018-12-21T08:45:47Z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2018-09-27T00:00:00Z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2018-12-20T00:00:00Z</vt:filetime>
  </property>
</Properties>
</file>